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sldIdLst>
    <p:sldId id="269" r:id="rId3"/>
    <p:sldId id="256" r:id="rId4"/>
    <p:sldId id="257" r:id="rId5"/>
    <p:sldId id="271" r:id="rId6"/>
    <p:sldId id="272" r:id="rId7"/>
    <p:sldId id="258" r:id="rId8"/>
    <p:sldId id="259" r:id="rId9"/>
    <p:sldId id="260" r:id="rId10"/>
    <p:sldId id="262" r:id="rId11"/>
    <p:sldId id="264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85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69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8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7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1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96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15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14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53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64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9D42E5E-53D3-438F-8C77-98C4C482368D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914400"/>
              <a:t>12-03-2021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F5F46E5-D7BE-4B2C-B708-5E3C3A5F9D6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8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itpro.com/windows-server-2016/top-ten-new-featureswindows-server-2016#slide-7-field_images-141231" TargetMode="External"/><Relationship Id="rId2" Type="http://schemas.openxmlformats.org/officeDocument/2006/relationships/hyperlink" Target="https://www.serverpronto.com/spu/2016/01/everything-you-need-to-knowabout-windows-server-2016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ntrepreneur.com/article/20085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2952"/>
            <a:ext cx="9144000" cy="1452785"/>
          </a:xfrm>
        </p:spPr>
        <p:txBody>
          <a:bodyPr/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en-IN" sz="2400" b="1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JEPPIAAR INSTITUTE OF TECHNOLOGY</a:t>
            </a:r>
            <a:br>
              <a:rPr lang="en-IN" sz="2400" b="1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  <a:b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Department of Computer Science and Engineering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9458" y="3349936"/>
            <a:ext cx="9144000" cy="3508064"/>
          </a:xfrm>
        </p:spPr>
        <p:txBody>
          <a:bodyPr>
            <a:noAutofit/>
          </a:bodyPr>
          <a:lstStyle/>
          <a:p>
            <a:pPr lvl="0"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0504D"/>
                </a:solidFill>
                <a:latin typeface="Palatino Linotype" panose="02040502050505030304" pitchFamily="18" charset="0"/>
              </a:rPr>
              <a:t>  Team Members:                                    Team No:7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	Students Name	 		  	</a:t>
            </a:r>
            <a:r>
              <a:rPr lang="en-US" sz="2000" b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Reg.No</a:t>
            </a: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: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	1. </a:t>
            </a:r>
            <a:r>
              <a:rPr lang="en-US" sz="2000" b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Sangam</a:t>
            </a: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malla.B</a:t>
            </a: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                      210618104041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	2.Muthu </a:t>
            </a:r>
            <a:r>
              <a:rPr lang="en-US" sz="2000" b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krishnan.P.R</a:t>
            </a: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                210618104031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	3. </a:t>
            </a:r>
            <a:r>
              <a:rPr lang="en-US" sz="2000" b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Ragul.R</a:t>
            </a: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                                     210618104037         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	4.Ruban </a:t>
            </a:r>
            <a:r>
              <a:rPr lang="en-US" sz="2000" b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melo.X</a:t>
            </a: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                           210618104040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5.Richard </a:t>
            </a:r>
            <a:r>
              <a:rPr lang="en-US" sz="2000" b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joseph.P</a:t>
            </a: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                      210618104039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6.Surya.K                                                     210618104051</a:t>
            </a:r>
          </a:p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Palatino Linotype" panose="02040502050505030304" pitchFamily="18" charset="0"/>
              </a:rPr>
              <a:t>              7.Liroshin.L                                                 210618104028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3048000" y="232100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b="1" kern="0" dirty="0">
                <a:solidFill>
                  <a:srgbClr val="C0504D"/>
                </a:solidFill>
                <a:latin typeface="Palatino Linotype" pitchFamily="18" charset="0"/>
              </a:rPr>
              <a:t>Subject Name : Computer  Architecture</a:t>
            </a:r>
            <a:br>
              <a:rPr lang="en-US" b="1" kern="0" dirty="0">
                <a:solidFill>
                  <a:srgbClr val="C0504D"/>
                </a:solidFill>
                <a:latin typeface="Palatino Linotype" pitchFamily="18" charset="0"/>
              </a:rPr>
            </a:br>
            <a:br>
              <a:rPr lang="en-US" b="1" kern="0" dirty="0">
                <a:solidFill>
                  <a:srgbClr val="C0504D"/>
                </a:solidFill>
                <a:latin typeface="Palatino Linotype" pitchFamily="18" charset="0"/>
              </a:rPr>
            </a:br>
            <a:r>
              <a:rPr lang="en-US" b="1" kern="0" dirty="0">
                <a:solidFill>
                  <a:srgbClr val="C0504D"/>
                </a:solidFill>
                <a:latin typeface="Palatino Linotype" pitchFamily="18" charset="0"/>
              </a:rPr>
              <a:t>Presentation  Title: RISC And CISC</a:t>
            </a:r>
            <a:br>
              <a:rPr lang="en-US" b="1" kern="0" dirty="0">
                <a:solidFill>
                  <a:srgbClr val="C0504D"/>
                </a:solidFill>
                <a:latin typeface="Palatino Linotype" pitchFamily="18" charset="0"/>
              </a:rPr>
            </a:br>
            <a:endParaRPr lang="en-IN" kern="0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965" y="379935"/>
            <a:ext cx="1121761" cy="902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4139" y="303023"/>
            <a:ext cx="890093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4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045EDF-ACA3-4EBC-AAF2-1680BA6D3684}"/>
              </a:ext>
            </a:extLst>
          </p:cNvPr>
          <p:cNvSpPr/>
          <p:nvPr/>
        </p:nvSpPr>
        <p:spPr>
          <a:xfrm>
            <a:off x="2584174" y="903886"/>
            <a:ext cx="69706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Advantages of RISC: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has less number of instructions.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is </a:t>
            </a:r>
            <a:r>
              <a:rPr lang="en-IN" sz="28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faster</a:t>
            </a:r>
            <a:r>
              <a:rPr lang="en-IN" sz="28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it has a separate unit for memory, disc space can be saved.</a:t>
            </a:r>
          </a:p>
          <a:p>
            <a:r>
              <a:rPr lang="en-IN" sz="32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Disadvantages of RISC: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compiler using RISC is complicated.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involves more hardware.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400" b="0" i="0" dirty="0">
              <a:solidFill>
                <a:srgbClr val="333333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39257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889844"/>
            <a:ext cx="902720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https://www.serverpronto.com/spu/2016/01/everything-you-need-to-knowabout-windows-server-2016/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http://windowsitpro.com/windows-server-2016/top-ten-new-featureswindows-      server-2016#slide-7-field_images-141231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https://www.entrepreneur.com/article/200856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722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5679" y="1945373"/>
            <a:ext cx="67954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9600" b="1" dirty="0"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908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2514598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/>
              <a:t>Reduced Set Instruction Set Architecture </a:t>
            </a:r>
            <a:r>
              <a:rPr lang="en-IN" sz="3600" b="1" dirty="0">
                <a:solidFill>
                  <a:schemeClr val="accent1"/>
                </a:solidFill>
              </a:rPr>
              <a:t>(RISC)</a:t>
            </a:r>
            <a:br>
              <a:rPr lang="en-IN" sz="3600" b="1" dirty="0">
                <a:solidFill>
                  <a:schemeClr val="accent1"/>
                </a:solidFill>
              </a:rPr>
            </a:br>
            <a:r>
              <a:rPr lang="en-IN" sz="3600" b="1" dirty="0"/>
              <a:t>AND</a:t>
            </a:r>
            <a:br>
              <a:rPr lang="en-IN" sz="3600" b="1" dirty="0"/>
            </a:br>
            <a:r>
              <a:rPr lang="en-IN" sz="3600" b="1" dirty="0"/>
              <a:t>Complex Instruction Set Architecture </a:t>
            </a:r>
            <a:br>
              <a:rPr lang="en-IN" sz="3600" b="1" dirty="0"/>
            </a:br>
            <a:r>
              <a:rPr lang="en-IN" sz="3600" b="1" dirty="0">
                <a:solidFill>
                  <a:schemeClr val="accent1">
                    <a:lumMod val="75000"/>
                  </a:schemeClr>
                </a:solidFill>
              </a:rPr>
              <a:t>(CISC)</a:t>
            </a:r>
            <a:br>
              <a:rPr lang="en-IN" sz="3600" b="1" dirty="0"/>
            </a:br>
            <a:endParaRPr lang="en-IN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8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922660"/>
            <a:ext cx="8911687" cy="5451636"/>
          </a:xfrm>
        </p:spPr>
        <p:txBody>
          <a:bodyPr>
            <a:normAutofit/>
          </a:bodyPr>
          <a:lstStyle/>
          <a:p>
            <a:r>
              <a:rPr lang="en-IN" sz="2800" b="1" dirty="0"/>
              <a:t>DEFINITION:</a:t>
            </a:r>
            <a:br>
              <a:rPr lang="en-IN" sz="2800" b="1" dirty="0"/>
            </a:br>
            <a:br>
              <a:rPr lang="en-IN" sz="2800" b="1" dirty="0"/>
            </a:br>
            <a:r>
              <a:rPr lang="en-IN" sz="2800" b="1" dirty="0"/>
              <a:t>Reduced Set Instruction Set Architecture </a:t>
            </a:r>
            <a:r>
              <a:rPr lang="en-IN" sz="2800" b="1" dirty="0">
                <a:solidFill>
                  <a:schemeClr val="accent1"/>
                </a:solidFill>
              </a:rPr>
              <a:t>(RISC)</a:t>
            </a:r>
            <a:br>
              <a:rPr lang="en-IN" sz="2800" b="1" dirty="0">
                <a:solidFill>
                  <a:schemeClr val="accent1"/>
                </a:solidFill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402" y="2213113"/>
            <a:ext cx="8911688" cy="4161183"/>
          </a:xfrm>
        </p:spPr>
        <p:txBody>
          <a:bodyPr>
            <a:normAutofit lnSpcReduction="10000"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reduced instruction set computer (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computer that uses a central processing unit (CPU) that implements the processor design principle of simplified instructions. To date, 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most efficient CPU architecture technology</a:t>
            </a: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000" b="1" dirty="0"/>
              <a:t> Complex Instruction Set Architecture </a:t>
            </a:r>
            <a:r>
              <a:rPr lang="en-IN" sz="3000" b="1" dirty="0">
                <a:solidFill>
                  <a:schemeClr val="accent1">
                    <a:lumMod val="75000"/>
                  </a:schemeClr>
                </a:solidFill>
              </a:rPr>
              <a:t>(CISC)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Stands for "Complex Instruction Set Computing." This is a type of microprocessor design. The 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architecture contains a large set of computer instructions that range from very simple to very complex and specialized</a:t>
            </a:r>
            <a:r>
              <a:rPr lang="en-IN" sz="2400" dirty="0">
                <a:latin typeface="Tempus Sans ITC" panose="04020404030D07020202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223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922660"/>
            <a:ext cx="8911687" cy="5451636"/>
          </a:xfrm>
        </p:spPr>
        <p:txBody>
          <a:bodyPr>
            <a:normAutofit/>
          </a:bodyPr>
          <a:lstStyle/>
          <a:p>
            <a:endParaRPr lang="en-IN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E7802AE-2144-448F-88EE-FBDA43FF30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0278" y="1099930"/>
            <a:ext cx="7315200" cy="511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3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ED69-9DB8-4479-9564-8361687C5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PROCESS OF RISC AND CISC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7B0EB-566B-4876-A352-BB54DD60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760" y="1859276"/>
            <a:ext cx="8915400" cy="3777622"/>
          </a:xfrm>
        </p:spPr>
        <p:txBody>
          <a:bodyPr/>
          <a:lstStyle/>
          <a:p>
            <a:pPr fontAlgn="base"/>
            <a:r>
              <a:rPr lang="en-IN" b="1" dirty="0"/>
              <a:t>RISC:</a:t>
            </a:r>
            <a:r>
              <a:rPr lang="en-IN" dirty="0"/>
              <a:t> Reduce the cycles per instruction at the cost of the number of instructions per program.</a:t>
            </a:r>
          </a:p>
          <a:p>
            <a:pPr fontAlgn="base"/>
            <a:r>
              <a:rPr lang="en-IN" b="1" dirty="0"/>
              <a:t>CISC:</a:t>
            </a:r>
            <a:r>
              <a:rPr lang="en-IN" dirty="0"/>
              <a:t> The CISC approach attempts to minimize the number of instructions per program but at the cost of increase in number of cycles per instruction.</a:t>
            </a: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4079EF-EC5B-4B45-B630-BB755A413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4" y="3988904"/>
            <a:ext cx="6493979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9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265" y="2165510"/>
            <a:ext cx="9058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9951" y="1013882"/>
            <a:ext cx="633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28362E-2E0F-40D9-BEDB-8A33F2E30503}"/>
              </a:ext>
            </a:extLst>
          </p:cNvPr>
          <p:cNvSpPr/>
          <p:nvPr/>
        </p:nvSpPr>
        <p:spPr>
          <a:xfrm>
            <a:off x="1537252" y="1013882"/>
            <a:ext cx="81019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3600" b="1" dirty="0">
                <a:latin typeface="Calibri" panose="020F0502020204030204" pitchFamily="34" charset="0"/>
                <a:cs typeface="Calibri" panose="020F0502020204030204" pitchFamily="34" charset="0"/>
              </a:rPr>
              <a:t>Characteristic of RISC –</a:t>
            </a:r>
            <a:endParaRPr lang="en-IN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Simpler instruction, hence simple instruction decoding.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Instruction come under size of one word.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Instruction take single clock cycle to get executed.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More number of general purpose register.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Simple Addressing Modes.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Less Data types.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Pipeling</a:t>
            </a:r>
            <a: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  <a:t> can be achieved.</a:t>
            </a:r>
          </a:p>
          <a:p>
            <a:pPr fontAlgn="base"/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N" sz="28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2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2983" y="612845"/>
            <a:ext cx="100156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3600" b="1" dirty="0">
                <a:latin typeface="Roboto"/>
              </a:rPr>
              <a:t>Characteristic of CISC </a:t>
            </a:r>
            <a:r>
              <a:rPr lang="en-IN" sz="2800" b="1" dirty="0">
                <a:latin typeface="Roboto"/>
              </a:rPr>
              <a:t>–</a:t>
            </a:r>
            <a:endParaRPr lang="en-IN" sz="2800" dirty="0">
              <a:latin typeface="Roboto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800" dirty="0">
                <a:latin typeface="Roboto"/>
              </a:rPr>
              <a:t>Instruction are larger than one word size.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800" dirty="0">
                <a:latin typeface="Roboto"/>
              </a:rPr>
              <a:t>Instruction may take more than single clock cycle to get executed.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800" dirty="0">
                <a:latin typeface="Roboto"/>
              </a:rPr>
              <a:t>Less number of general purpose register as operation get performed in memory itself.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800" dirty="0">
                <a:latin typeface="Roboto"/>
              </a:rPr>
              <a:t>Complex Addressing Modes.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800" dirty="0">
                <a:latin typeface="Roboto"/>
              </a:rPr>
              <a:t>Complex instruction, hence complex instruction decoding.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800" dirty="0">
                <a:latin typeface="Roboto"/>
              </a:rPr>
              <a:t>More Data types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7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88A982-B1FD-445D-ABF1-5BBD99E9F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520441"/>
              </p:ext>
            </p:extLst>
          </p:nvPr>
        </p:nvGraphicFramePr>
        <p:xfrm>
          <a:off x="2456598" y="1074217"/>
          <a:ext cx="7615449" cy="5158852"/>
        </p:xfrm>
        <a:graphic>
          <a:graphicData uri="http://schemas.openxmlformats.org/drawingml/2006/table">
            <a:tbl>
              <a:tblPr/>
              <a:tblGrid>
                <a:gridCol w="3561322">
                  <a:extLst>
                    <a:ext uri="{9D8B030D-6E8A-4147-A177-3AD203B41FA5}">
                      <a16:colId xmlns:a16="http://schemas.microsoft.com/office/drawing/2014/main" val="410528632"/>
                    </a:ext>
                  </a:extLst>
                </a:gridCol>
                <a:gridCol w="4054127">
                  <a:extLst>
                    <a:ext uri="{9D8B030D-6E8A-4147-A177-3AD203B41FA5}">
                      <a16:colId xmlns:a16="http://schemas.microsoft.com/office/drawing/2014/main" val="2501403218"/>
                    </a:ext>
                  </a:extLst>
                </a:gridCol>
              </a:tblGrid>
              <a:tr h="800482">
                <a:tc>
                  <a:txBody>
                    <a:bodyPr/>
                    <a:lstStyle/>
                    <a:p>
                      <a:pPr algn="ctr" fontAlgn="base"/>
                      <a:r>
                        <a:rPr lang="en-IN" sz="2800" b="1" cap="all" dirty="0">
                          <a:solidFill>
                            <a:srgbClr val="000000"/>
                          </a:solidFill>
                          <a:effectLst/>
                        </a:rPr>
                        <a:t>RISC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IN" sz="2800" b="1" cap="all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CISC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10986"/>
                  </a:ext>
                </a:extLst>
              </a:tr>
              <a:tr h="566641">
                <a:tc>
                  <a:txBody>
                    <a:bodyPr/>
                    <a:lstStyle/>
                    <a:p>
                      <a:pPr algn="l" fontAlgn="base"/>
                      <a:r>
                        <a:rPr lang="en-IN" b="0" dirty="0">
                          <a:effectLst/>
                        </a:rPr>
                        <a:t>Focus on software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IN" b="0">
                          <a:effectLst/>
                        </a:rPr>
                        <a:t>Focus on hardware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15454"/>
                  </a:ext>
                </a:extLst>
              </a:tr>
              <a:tr h="1329224">
                <a:tc>
                  <a:txBody>
                    <a:bodyPr/>
                    <a:lstStyle/>
                    <a:p>
                      <a:pPr algn="l" fontAlgn="base"/>
                      <a:r>
                        <a:rPr lang="en-IN" b="0" dirty="0">
                          <a:effectLst/>
                        </a:rPr>
                        <a:t>Transistors are used for more registers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IN" b="0" dirty="0">
                          <a:effectLst/>
                        </a:rPr>
                        <a:t>Transistors are used for storing complex</a:t>
                      </a:r>
                      <a:br>
                        <a:rPr lang="en-IN" b="0" dirty="0">
                          <a:effectLst/>
                        </a:rPr>
                      </a:br>
                      <a:r>
                        <a:rPr lang="en-IN" b="0" dirty="0">
                          <a:effectLst/>
                        </a:rPr>
                        <a:t>Instructions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25328"/>
                  </a:ext>
                </a:extLst>
              </a:tr>
              <a:tr h="566641">
                <a:tc>
                  <a:txBody>
                    <a:bodyPr/>
                    <a:lstStyle/>
                    <a:p>
                      <a:pPr algn="l" fontAlgn="base"/>
                      <a:r>
                        <a:rPr lang="en-IN" b="0">
                          <a:effectLst/>
                        </a:rPr>
                        <a:t>Code size is large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IN" b="0">
                          <a:effectLst/>
                        </a:rPr>
                        <a:t>Code size is small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79775"/>
                  </a:ext>
                </a:extLst>
              </a:tr>
              <a:tr h="947932">
                <a:tc>
                  <a:txBody>
                    <a:bodyPr/>
                    <a:lstStyle/>
                    <a:p>
                      <a:pPr algn="l" fontAlgn="base"/>
                      <a:r>
                        <a:rPr lang="en-IN" b="0">
                          <a:effectLst/>
                        </a:rPr>
                        <a:t>A instruction execute in single clock cycle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IN" b="0">
                          <a:effectLst/>
                        </a:rPr>
                        <a:t>Instruction take more than one clock cycle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391183"/>
                  </a:ext>
                </a:extLst>
              </a:tr>
              <a:tr h="947932">
                <a:tc>
                  <a:txBody>
                    <a:bodyPr/>
                    <a:lstStyle/>
                    <a:p>
                      <a:pPr algn="l" fontAlgn="base"/>
                      <a:r>
                        <a:rPr lang="en-IN" b="0" dirty="0">
                          <a:effectLst/>
                        </a:rPr>
                        <a:t>A instruction fit in one word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IN" b="0" dirty="0">
                          <a:effectLst/>
                        </a:rPr>
                        <a:t>Instruction are larger than size of one word</a:t>
                      </a:r>
                    </a:p>
                  </a:txBody>
                  <a:tcPr marL="133350" marR="133350" marT="66675" marB="666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4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31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A5960D-C1EE-4BFB-B11C-D80ED98A58FD}"/>
              </a:ext>
            </a:extLst>
          </p:cNvPr>
          <p:cNvSpPr/>
          <p:nvPr/>
        </p:nvSpPr>
        <p:spPr>
          <a:xfrm>
            <a:off x="2398643" y="861392"/>
            <a:ext cx="735495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CISC</a:t>
            </a:r>
            <a:r>
              <a:rPr lang="en-IN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Microprogramming is easy to implement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 less expensive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It is easy to add new commands into the chip without changing the structure of the instruction </a:t>
            </a:r>
          </a:p>
          <a:p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/>
              <a:t> 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CISC Architecture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The overall performance of the machine is reduced because of slower clock speed.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They are larger as the require more transistors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They have less registers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864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289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Wisp</vt:lpstr>
      <vt:lpstr>Office Theme</vt:lpstr>
      <vt:lpstr> JEPPIAAR INSTITUTE OF TECHNOLOGY “Self-Belief | Self Discipline | Self Respect”  Department of Computer Science and Engineering</vt:lpstr>
      <vt:lpstr>Reduced Set Instruction Set Architecture (RISC) AND Complex Instruction Set Architecture  (CISC) </vt:lpstr>
      <vt:lpstr>DEFINITION:  Reduced Set Instruction Set Architecture (RISC) </vt:lpstr>
      <vt:lpstr>PowerPoint Presentation</vt:lpstr>
      <vt:lpstr>PROCESS OF RISC AND CISC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5 Server Operating             Systems</dc:title>
  <dc:creator>Muthu krishnan</dc:creator>
  <cp:lastModifiedBy>REVATHI R</cp:lastModifiedBy>
  <cp:revision>19</cp:revision>
  <dcterms:created xsi:type="dcterms:W3CDTF">2020-02-03T13:19:16Z</dcterms:created>
  <dcterms:modified xsi:type="dcterms:W3CDTF">2021-03-12T11:31:23Z</dcterms:modified>
</cp:coreProperties>
</file>